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4" r:id="rId6"/>
    <p:sldId id="263" r:id="rId7"/>
    <p:sldId id="385" r:id="rId8"/>
    <p:sldId id="314" r:id="rId9"/>
    <p:sldId id="339" r:id="rId10"/>
    <p:sldId id="340" r:id="rId11"/>
    <p:sldId id="359" r:id="rId12"/>
    <p:sldId id="408" r:id="rId13"/>
    <p:sldId id="362" r:id="rId14"/>
    <p:sldId id="367" r:id="rId15"/>
    <p:sldId id="384" r:id="rId16"/>
    <p:sldId id="372" r:id="rId17"/>
    <p:sldId id="407" r:id="rId18"/>
    <p:sldId id="382" r:id="rId19"/>
    <p:sldId id="378" r:id="rId20"/>
    <p:sldId id="374" r:id="rId21"/>
    <p:sldId id="379" r:id="rId22"/>
    <p:sldId id="381" r:id="rId23"/>
    <p:sldId id="345" r:id="rId24"/>
    <p:sldId id="356" r:id="rId25"/>
    <p:sldId id="357" r:id="rId26"/>
    <p:sldId id="392" r:id="rId27"/>
    <p:sldId id="393" r:id="rId28"/>
    <p:sldId id="398" r:id="rId29"/>
    <p:sldId id="397" r:id="rId30"/>
    <p:sldId id="409" r:id="rId31"/>
    <p:sldId id="386" r:id="rId32"/>
    <p:sldId id="387" r:id="rId33"/>
    <p:sldId id="260" r:id="rId34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50F85-314A-489B-8686-1CBEC54E28A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EF717-C2B2-4BE9-8551-864BAA511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1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6988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CA5F-0FA6-44D6-B19B-C831F96132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4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Statistics maintenance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71717"/>
                </a:solidFill>
                <a:latin typeface="Segoe UI" panose="020B0502040204020203" pitchFamily="34" charset="0"/>
              </a:rPr>
              <a:t>Similar to SQL Server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Automatic statistics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CA5F-0FA6-44D6-B19B-C831F96132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8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Job requires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Ola </a:t>
            </a:r>
            <a:r>
              <a:rPr lang="en-US" dirty="0" err="1"/>
              <a:t>Hellengren</a:t>
            </a:r>
            <a:r>
              <a:rPr lang="en-US" dirty="0"/>
              <a:t> scripts/Maintenance scripts</a:t>
            </a:r>
          </a:p>
          <a:p>
            <a:pPr marL="342900" indent="-342900">
              <a:buAutoNum type="arabicPeriod"/>
            </a:pPr>
            <a:r>
              <a:rPr lang="en-US" dirty="0"/>
              <a:t>Automation account</a:t>
            </a:r>
          </a:p>
          <a:p>
            <a:pPr marL="342900" indent="-342900"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sqlserver</a:t>
            </a:r>
            <a:r>
              <a:rPr lang="en-US" dirty="0"/>
              <a:t> module</a:t>
            </a:r>
          </a:p>
          <a:p>
            <a:pPr marL="342900" indent="-342900">
              <a:buAutoNum type="arabicPeriod"/>
            </a:pPr>
            <a:r>
              <a:rPr lang="en-US" dirty="0"/>
              <a:t>Credential</a:t>
            </a:r>
          </a:p>
          <a:p>
            <a:pPr marL="342900" indent="-342900">
              <a:buAutoNum type="arabicPeriod"/>
            </a:pPr>
            <a:r>
              <a:rPr lang="en-US" dirty="0"/>
              <a:t>Create runbook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CA5F-0FA6-44D6-B19B-C831F96132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4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CA5F-0FA6-44D6-B19B-C831F96132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5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CA5F-0FA6-44D6-B19B-C831F96132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73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CA5F-0FA6-44D6-B19B-C831F96132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6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CA5F-0FA6-44D6-B19B-C831F96132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80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Analyzes data from the telemetry of a database, including the Query Store and DMVs.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monitors index changes, and recommends dropping or automatically drops indexes.</a:t>
            </a:r>
            <a:endParaRPr lang="en-US" b="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monitor queries over time, and use machine learning algorithms to make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71717"/>
                </a:solidFill>
                <a:latin typeface="Segoe UI" panose="020B0502040204020203" pitchFamily="34" charset="0"/>
              </a:rPr>
              <a:t>Doesn’t check for the impact on operations having 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inserts, updates, or deletes.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CA5F-0FA6-44D6-B19B-C831F96132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9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CA5F-0FA6-44D6-B19B-C831F96132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5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D00D-B691-8FDB-AC7D-2651AF447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B22FB-3471-280A-86F0-C6D1F2BF6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ED40-CA4D-E54C-E1ED-475F62D0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C3E0E-14C7-8FE0-D8DC-CB016A31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76262-37AD-F854-4E6B-9113F833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9161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42D8-CDB2-1E02-A940-EDFA1A3D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AE082-DD89-27D6-5E7D-D70A813F2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1A40-4B55-0B15-9D44-D812BC00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FAA1E-6589-A39D-79FE-772D6141E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CB6BC-64F8-8DDB-5377-708718A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521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B58A2-B003-C3C1-67A0-08D99CC2A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00A84-B990-7AFC-A7B7-28A58A3EE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5E67-2544-EAEB-C7E4-8B69A21C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B67DF-E29F-F60C-0AE2-76BB83AD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016D9-E4B5-02B9-B201-72C28756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953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07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6FC7-3DA7-14EF-2838-1D9AC9D4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B36A9-8989-FF6F-AEE0-77A39CFB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19486-1B74-23E6-C4B1-42B3CE9D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49152-1B6C-C95D-7E2B-A13A4B43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05AF-33F2-69E1-2FC1-41257D18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7697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15B1-38E3-0733-7936-2A650C65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3FE46-3828-4DD0-4D8C-73C68DDAC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ECA6-CE58-C51D-85C2-6A11B4D5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EAE9B-31AD-0AAF-9FC9-732E2F3C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AE808-7F9B-FC71-09E0-CFEEF971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823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B9B3-F608-6944-B47A-5A3F2CBA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48077-9717-C79B-6B7D-5EEB3BC55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9AF9-1957-D777-DE3D-D466834D8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6686-972C-730A-792A-291105B6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AA75C-7C35-7253-F459-B7F5ACE3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89B49-532D-D7E1-0431-57E48B2C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88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FE94-12A0-7A8E-D69D-38F04D38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87B04-1060-085A-089C-78000713D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2FDA2-CB3A-6CB9-18D7-23C7605AF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6518D-03CB-3DE3-E860-706EEEE2E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0F068-B3E6-D371-CF37-70EC7C6B1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37210C-DBD0-FD7D-BA53-4F6576D7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F7999-0FE8-C06F-06F5-B9B7DB39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36F89-00E1-F306-EBFD-0F0BC1C3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746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5A00-9557-0609-2A88-4BE13FA4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F41FD-F16B-49E3-E450-16BCEC3BB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A7FEC-305C-CB98-C261-7C86232D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69195-FD06-99D8-677B-8ED07623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1402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D3AE6-099F-F64E-05D6-C2394E4E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AE019-051E-0759-864D-B523B66B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79493-9640-5702-0BD0-AA15A1C3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8973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9E51-0914-C654-8AEE-CC365DDF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BE307-EA1A-789D-CB21-C496B2ED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A37CE-125E-3CA0-BEC5-67F0274DE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DDE70-85FD-8846-3ED1-F4E6B6BE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88A38-49F2-FEBA-E9F1-82ECE7DC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A4E9D-D7F0-0D6E-2386-B9F35EAF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86599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3BB3-23DA-3D36-1168-D62BFFE6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90CA5-5EF4-CAF6-CDBA-880C1F21C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81EF1-B8F8-AEBF-357D-0541EC3B2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FB92D-1672-FBA2-A827-97CB7247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24C13-9EAA-32CF-C997-DC7716D6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7323F-43F8-2742-C3F9-E7AE055C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1278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88B1F-6444-2473-F17A-1A27CF73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DA01A-9C4F-D272-1CF2-E9421F6B3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CC6B0-3DB5-DCBB-9985-508FF4DFC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3679F-A3EC-45C3-9986-87E4CC89C7B1}" type="datetimeFigureOut">
              <a:rPr lang="en-NG" smtClean="0"/>
              <a:t>08/19/2022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109B7-526A-9383-67F5-E357E45EC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6EF7A-658A-7FBA-0927-3AD1D4605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C281C-61B9-437D-85A8-B598EA55D7DE}" type="slidenum">
              <a:rPr lang="en-NG" smtClean="0"/>
              <a:t>‹#›</a:t>
            </a:fld>
            <a:endParaRPr lang="en-N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37731-B534-C4E5-B309-89A7A0DDF50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69" y="6056558"/>
            <a:ext cx="998855" cy="7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sql/relational-databases/sql-server-index-design-guide?view=sql-server-ver1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automate-azure-sql-database-indexes-and-statistics-maintenanc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idreflections.blogspot.com.es/2015/06/workplace-learning-in-world-beyond.html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database-support-blog/automating-azure-sql-db-index-and-statistics-maintenance-using/ba-p/36897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EF873-84E8-F3BE-3B10-475F11AF9A39}"/>
              </a:ext>
            </a:extLst>
          </p:cNvPr>
          <p:cNvSpPr/>
          <p:nvPr/>
        </p:nvSpPr>
        <p:spPr>
          <a:xfrm>
            <a:off x="981074" y="850408"/>
            <a:ext cx="9639300" cy="4613274"/>
          </a:xfrm>
          <a:prstGeom prst="rect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6401C-794F-6656-3C11-E7F2F0BA5E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Lucida Sans" panose="020B0602030504020204" pitchFamily="34" charset="0"/>
              </a:rPr>
              <a:t>Optimize Azure </a:t>
            </a:r>
            <a:br>
              <a:rPr lang="en-US" b="1" dirty="0">
                <a:latin typeface="Lucida Sans" panose="020B0602030504020204" pitchFamily="34" charset="0"/>
              </a:rPr>
            </a:br>
            <a:r>
              <a:rPr lang="en-US" b="1" dirty="0">
                <a:latin typeface="Lucida Sans" panose="020B0602030504020204" pitchFamily="34" charset="0"/>
              </a:rPr>
              <a:t>Data Solutions</a:t>
            </a:r>
            <a:endParaRPr lang="en-NG" b="1" dirty="0">
              <a:latin typeface="Lucida Sans" panose="020B0602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E76AD-B5FE-290C-C4EA-CB487BBE3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1817" y="4185362"/>
            <a:ext cx="9144000" cy="1655762"/>
          </a:xfrm>
        </p:spPr>
        <p:txBody>
          <a:bodyPr/>
          <a:lstStyle/>
          <a:p>
            <a:r>
              <a:rPr lang="en-US" i="1" dirty="0">
                <a:latin typeface="Lucida Sans" panose="020B0602030504020204" pitchFamily="34" charset="0"/>
              </a:rPr>
              <a:t>Deepthi </a:t>
            </a:r>
            <a:r>
              <a:rPr lang="en-US" i="1" dirty="0" err="1">
                <a:latin typeface="Lucida Sans" panose="020B0602030504020204" pitchFamily="34" charset="0"/>
              </a:rPr>
              <a:t>Goguri</a:t>
            </a:r>
            <a:endParaRPr lang="en-NG" i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698127-68D9-4760-AC8B-F10141723B7A}"/>
              </a:ext>
            </a:extLst>
          </p:cNvPr>
          <p:cNvSpPr txBox="1"/>
          <p:nvPr/>
        </p:nvSpPr>
        <p:spPr>
          <a:xfrm>
            <a:off x="755174" y="1889793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Azure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Creating the elastic agent jobs</a:t>
            </a:r>
          </a:p>
          <a:p>
            <a:r>
              <a:rPr lang="en-US" sz="28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DEA1C-899B-4100-9992-E54AD0BE86E9}"/>
              </a:ext>
            </a:extLst>
          </p:cNvPr>
          <p:cNvSpPr txBox="1"/>
          <p:nvPr/>
        </p:nvSpPr>
        <p:spPr>
          <a:xfrm>
            <a:off x="2225687" y="536608"/>
            <a:ext cx="9250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Maintaining Indexes and Statistics</a:t>
            </a:r>
          </a:p>
        </p:txBody>
      </p:sp>
      <p:pic>
        <p:nvPicPr>
          <p:cNvPr id="5122" name="Picture 2" descr="Diagram showing the structure of a clustered index in a single partition.">
            <a:extLst>
              <a:ext uri="{FF2B5EF4-FFF2-40B4-BE49-F238E27FC236}">
                <a16:creationId xmlns:a16="http://schemas.microsoft.com/office/drawing/2014/main" id="{280C2620-1EA3-41A1-AF0A-9BFFDAB4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26" y="1603478"/>
            <a:ext cx="42291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BE9C55-103E-44F4-AA01-FA38863E56CC}"/>
              </a:ext>
            </a:extLst>
          </p:cNvPr>
          <p:cNvSpPr txBox="1"/>
          <p:nvPr/>
        </p:nvSpPr>
        <p:spPr>
          <a:xfrm>
            <a:off x="6544107" y="6619473"/>
            <a:ext cx="69131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https://docs.microsoft.com/en-us/sql/relational-databases/sql-server-index-design-guide?view=sql-server-ver15</a:t>
            </a:r>
            <a:endParaRPr lang="en-US" sz="800" i="1" dirty="0"/>
          </a:p>
          <a:p>
            <a:endParaRPr lang="en-US" sz="1700" i="1" dirty="0"/>
          </a:p>
        </p:txBody>
      </p:sp>
    </p:spTree>
    <p:extLst>
      <p:ext uri="{BB962C8B-B14F-4D97-AF65-F5344CB8AC3E}">
        <p14:creationId xmlns:p14="http://schemas.microsoft.com/office/powerpoint/2010/main" val="276943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CCD9AE-B5F6-404F-A3AD-DA559948A3AD}"/>
              </a:ext>
            </a:extLst>
          </p:cNvPr>
          <p:cNvSpPr txBox="1"/>
          <p:nvPr/>
        </p:nvSpPr>
        <p:spPr>
          <a:xfrm>
            <a:off x="1423651" y="490293"/>
            <a:ext cx="8520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Automation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E900F-3B3D-480E-8E3A-D76F684A2D95}"/>
              </a:ext>
            </a:extLst>
          </p:cNvPr>
          <p:cNvSpPr txBox="1"/>
          <p:nvPr/>
        </p:nvSpPr>
        <p:spPr>
          <a:xfrm>
            <a:off x="7501641" y="6611778"/>
            <a:ext cx="52045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https://www.sqlshack.com/automate-azure-sql-database-indexes-and-statistics-maintenance/</a:t>
            </a:r>
            <a:endParaRPr lang="en-US" sz="800" i="1" dirty="0"/>
          </a:p>
          <a:p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DC601-615E-4E71-8D3D-356A6EF1E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40350" y="1390761"/>
            <a:ext cx="5257473" cy="2366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66A96-76AF-4C34-A882-26D23AB282B9}"/>
              </a:ext>
            </a:extLst>
          </p:cNvPr>
          <p:cNvSpPr txBox="1"/>
          <p:nvPr/>
        </p:nvSpPr>
        <p:spPr>
          <a:xfrm>
            <a:off x="3140350" y="3943745"/>
            <a:ext cx="60880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Automation Job require:</a:t>
            </a:r>
          </a:p>
          <a:p>
            <a:pPr marL="342900" indent="-342900">
              <a:buAutoNum type="arabicPeriod"/>
            </a:pPr>
            <a:r>
              <a:rPr lang="en-US" sz="2000" dirty="0"/>
              <a:t>Ola </a:t>
            </a:r>
            <a:r>
              <a:rPr lang="en-US" sz="2000" dirty="0" err="1"/>
              <a:t>Hellengren</a:t>
            </a:r>
            <a:r>
              <a:rPr lang="en-US" sz="2000" dirty="0"/>
              <a:t> scripts/Maintenance scripts</a:t>
            </a:r>
          </a:p>
          <a:p>
            <a:pPr marL="342900" indent="-342900">
              <a:buAutoNum type="arabicPeriod"/>
            </a:pPr>
            <a:r>
              <a:rPr lang="en-US" sz="2000" dirty="0"/>
              <a:t>Automation account</a:t>
            </a:r>
          </a:p>
          <a:p>
            <a:pPr marL="342900" indent="-342900">
              <a:buAutoNum type="arabicPeriod"/>
            </a:pPr>
            <a:r>
              <a:rPr lang="en-US" sz="2000" dirty="0"/>
              <a:t>Download </a:t>
            </a:r>
            <a:r>
              <a:rPr lang="en-US" sz="2000" dirty="0" err="1"/>
              <a:t>sqlserver</a:t>
            </a:r>
            <a:r>
              <a:rPr lang="en-US" sz="2000" dirty="0"/>
              <a:t> module</a:t>
            </a:r>
          </a:p>
          <a:p>
            <a:pPr marL="342900" indent="-342900">
              <a:buAutoNum type="arabicPeriod"/>
            </a:pPr>
            <a:r>
              <a:rPr lang="en-US" sz="2000" dirty="0"/>
              <a:t>Credential</a:t>
            </a:r>
          </a:p>
          <a:p>
            <a:pPr marL="342900" indent="-342900">
              <a:buAutoNum type="arabicPeriod"/>
            </a:pPr>
            <a:r>
              <a:rPr lang="en-US" sz="2000" dirty="0"/>
              <a:t>Create runbook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3A6067-D11F-4047-BC9B-74803C4A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70" y="643466"/>
            <a:ext cx="6856699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F1B42-582B-4A24-80FF-A3F3AFF526B6}"/>
              </a:ext>
            </a:extLst>
          </p:cNvPr>
          <p:cNvSpPr txBox="1"/>
          <p:nvPr/>
        </p:nvSpPr>
        <p:spPr>
          <a:xfrm>
            <a:off x="6492241" y="6486861"/>
            <a:ext cx="5588598" cy="220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latin typeface="IBM Plex Sans" panose="020B0503050203000203" pitchFamily="34" charset="0"/>
              </a:rPr>
              <a:t>https://ola.hallengren.com/sql-server-index-and-statistics-maintenance.html</a:t>
            </a:r>
          </a:p>
        </p:txBody>
      </p:sp>
    </p:spTree>
    <p:extLst>
      <p:ext uri="{BB962C8B-B14F-4D97-AF65-F5344CB8AC3E}">
        <p14:creationId xmlns:p14="http://schemas.microsoft.com/office/powerpoint/2010/main" val="38386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3AA66-FE7B-4BF5-BB94-AA883975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82" y="197534"/>
            <a:ext cx="7869246" cy="62194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E65376-2413-42A4-9A87-56256FF470D3}"/>
              </a:ext>
            </a:extLst>
          </p:cNvPr>
          <p:cNvSpPr/>
          <p:nvPr/>
        </p:nvSpPr>
        <p:spPr>
          <a:xfrm>
            <a:off x="844475" y="118334"/>
            <a:ext cx="11037346" cy="65421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00BCC-248C-4408-8D4A-03A2A7672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63" y="446442"/>
            <a:ext cx="10582155" cy="53732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72D029-9C16-48C6-9A3F-CED7CB6727E7}"/>
              </a:ext>
            </a:extLst>
          </p:cNvPr>
          <p:cNvSpPr/>
          <p:nvPr/>
        </p:nvSpPr>
        <p:spPr>
          <a:xfrm>
            <a:off x="666974" y="398032"/>
            <a:ext cx="10945906" cy="59597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90C32-D1F0-4448-9180-A876D6CD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27" y="277018"/>
            <a:ext cx="9675176" cy="6303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4E05F1-D344-4CDD-88DC-B9F1E480F23F}"/>
              </a:ext>
            </a:extLst>
          </p:cNvPr>
          <p:cNvSpPr/>
          <p:nvPr/>
        </p:nvSpPr>
        <p:spPr>
          <a:xfrm>
            <a:off x="552893" y="85060"/>
            <a:ext cx="11121656" cy="66021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8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20242-2767-4AD8-B2ED-3BB46B14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74" y="322729"/>
            <a:ext cx="10618052" cy="61318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4CE56C-C0E8-4693-A620-652A9F76C148}"/>
              </a:ext>
            </a:extLst>
          </p:cNvPr>
          <p:cNvSpPr/>
          <p:nvPr/>
        </p:nvSpPr>
        <p:spPr>
          <a:xfrm>
            <a:off x="552893" y="85060"/>
            <a:ext cx="11121656" cy="66021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9718F-C0BC-4504-8058-0C19FD8E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68" y="414170"/>
            <a:ext cx="10076931" cy="59404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229A78-A557-47AE-B460-315ACFBA0559}"/>
              </a:ext>
            </a:extLst>
          </p:cNvPr>
          <p:cNvSpPr/>
          <p:nvPr/>
        </p:nvSpPr>
        <p:spPr>
          <a:xfrm>
            <a:off x="919779" y="290456"/>
            <a:ext cx="10754770" cy="63967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8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474B42-208B-429C-B1AD-65C085230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977EFD-04D8-4357-8AC7-9F50765C534C}"/>
              </a:ext>
            </a:extLst>
          </p:cNvPr>
          <p:cNvSpPr txBox="1"/>
          <p:nvPr/>
        </p:nvSpPr>
        <p:spPr>
          <a:xfrm>
            <a:off x="6605195" y="2256779"/>
            <a:ext cx="892885" cy="2443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F9589-9BE9-4A00-A2EC-93EC227F08DC}"/>
              </a:ext>
            </a:extLst>
          </p:cNvPr>
          <p:cNvSpPr/>
          <p:nvPr/>
        </p:nvSpPr>
        <p:spPr>
          <a:xfrm>
            <a:off x="505609" y="564776"/>
            <a:ext cx="11168940" cy="6122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9AC2-4787-4FD8-9101-5D5EEB1EC75E}"/>
              </a:ext>
            </a:extLst>
          </p:cNvPr>
          <p:cNvSpPr txBox="1"/>
          <p:nvPr/>
        </p:nvSpPr>
        <p:spPr>
          <a:xfrm>
            <a:off x="6402592" y="2568752"/>
            <a:ext cx="982533" cy="2443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A59B6-848C-4CEE-822D-531C3A609C42}"/>
              </a:ext>
            </a:extLst>
          </p:cNvPr>
          <p:cNvSpPr txBox="1"/>
          <p:nvPr/>
        </p:nvSpPr>
        <p:spPr>
          <a:xfrm>
            <a:off x="6096000" y="2918377"/>
            <a:ext cx="869576" cy="2443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F0F56-7732-4F76-A6D1-831357E8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61" y="112955"/>
            <a:ext cx="2766464" cy="6368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C59BA7-AEB2-4B1B-9C01-0AC9B982A28D}"/>
              </a:ext>
            </a:extLst>
          </p:cNvPr>
          <p:cNvSpPr/>
          <p:nvPr/>
        </p:nvSpPr>
        <p:spPr>
          <a:xfrm>
            <a:off x="4206240" y="53788"/>
            <a:ext cx="3351008" cy="6633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CD2BEDD-73A3-8D87-A1AC-60735615AD62}"/>
              </a:ext>
            </a:extLst>
          </p:cNvPr>
          <p:cNvSpPr txBox="1">
            <a:spLocks/>
          </p:cNvSpPr>
          <p:nvPr/>
        </p:nvSpPr>
        <p:spPr>
          <a:xfrm>
            <a:off x="6990088" y="990017"/>
            <a:ext cx="5248275" cy="685800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NG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Deepthi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Goguri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" panose="020B0602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(MCT, MCSE, 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MS in Computer Technology) 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Sans" panose="020B0602030504020204" pitchFamily="34" charset="0"/>
              </a:rPr>
              <a:t>DBA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Sans" panose="020B0602030504020204" pitchFamily="34" charset="0"/>
              </a:rPr>
              <a:t>Co-organizer for Data AISF, Data platform DEI user group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Sans" panose="020B0602030504020204" pitchFamily="34" charset="0"/>
              </a:rPr>
              <a:t>Volunteer for WIT 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Sans" panose="020B0602030504020204" pitchFamily="34" charset="0"/>
              </a:rPr>
              <a:t>Dbanuggets.com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Sans" panose="020B0602030504020204" pitchFamily="34" charset="0"/>
              </a:rPr>
              <a:t>Twitter: @dbanuggets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Lucida Sans" panose="020B0602030504020204" pitchFamily="34" charset="0"/>
            </a:endParaRPr>
          </a:p>
          <a:p>
            <a:pPr algn="l">
              <a:lnSpc>
                <a:spcPct val="200000"/>
              </a:lnSpc>
            </a:pPr>
            <a:endParaRPr lang="en-US" sz="2000" b="1" dirty="0">
              <a:solidFill>
                <a:schemeClr val="tx1"/>
              </a:solidFill>
              <a:latin typeface="Lucida Sans" panose="020B0602030504020204" pitchFamily="34" charset="0"/>
            </a:endParaRPr>
          </a:p>
          <a:p>
            <a:pPr algn="l">
              <a:lnSpc>
                <a:spcPct val="200000"/>
              </a:lnSpc>
              <a:defRPr/>
            </a:pPr>
            <a:endParaRPr lang="en-US" sz="2000" b="1" dirty="0">
              <a:solidFill>
                <a:schemeClr val="tx1"/>
              </a:solidFill>
              <a:latin typeface="Lucida Sans" panose="020B0602030504020204" pitchFamily="34" charset="0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schemeClr val="tx1"/>
              </a:solidFill>
              <a:latin typeface="Lucida Sans" panose="020B0602030504020204" pitchFamily="34" charset="0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Lucida Sans" panose="020B0602030504020204" pitchFamily="34" charset="0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Lucida Sans" panose="020B0602030504020204" pitchFamily="34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1C23317-C720-BA8B-8EE3-EAF1A7E96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7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F8481-9B34-4B9E-9BA5-489D2FBD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04" y="1189351"/>
            <a:ext cx="10299726" cy="1576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20225-05C5-4CAF-B15B-7FAEF1EBC208}"/>
              </a:ext>
            </a:extLst>
          </p:cNvPr>
          <p:cNvSpPr txBox="1"/>
          <p:nvPr/>
        </p:nvSpPr>
        <p:spPr>
          <a:xfrm>
            <a:off x="878006" y="532263"/>
            <a:ext cx="644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Fragmentation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90E6A-FEFD-407E-8119-44210922B75C}"/>
              </a:ext>
            </a:extLst>
          </p:cNvPr>
          <p:cNvSpPr txBox="1"/>
          <p:nvPr/>
        </p:nvSpPr>
        <p:spPr>
          <a:xfrm>
            <a:off x="650543" y="3261815"/>
            <a:ext cx="71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was my indexes lastly updated?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ADCB9-9A7B-43FA-9A3F-7E9321B3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00" y="4127017"/>
            <a:ext cx="11246151" cy="13401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69D342-F631-4C97-B4EE-998F6DAAB7EF}"/>
              </a:ext>
            </a:extLst>
          </p:cNvPr>
          <p:cNvSpPr/>
          <p:nvPr/>
        </p:nvSpPr>
        <p:spPr>
          <a:xfrm>
            <a:off x="338866" y="414169"/>
            <a:ext cx="11526819" cy="62730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0018E-7433-4BCB-954E-821B2895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472" y="512455"/>
            <a:ext cx="7028571" cy="59474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8C4372-112C-40A4-A95E-6FE1F64CBD5E}"/>
              </a:ext>
            </a:extLst>
          </p:cNvPr>
          <p:cNvSpPr/>
          <p:nvPr/>
        </p:nvSpPr>
        <p:spPr>
          <a:xfrm>
            <a:off x="1941754" y="262890"/>
            <a:ext cx="8487785" cy="63322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720225-05C5-4CAF-B15B-7FAEF1EBC208}"/>
              </a:ext>
            </a:extLst>
          </p:cNvPr>
          <p:cNvSpPr txBox="1"/>
          <p:nvPr/>
        </p:nvSpPr>
        <p:spPr>
          <a:xfrm>
            <a:off x="878006" y="532263"/>
            <a:ext cx="644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Fragmentation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90E6A-FEFD-407E-8119-44210922B75C}"/>
              </a:ext>
            </a:extLst>
          </p:cNvPr>
          <p:cNvSpPr txBox="1"/>
          <p:nvPr/>
        </p:nvSpPr>
        <p:spPr>
          <a:xfrm>
            <a:off x="650543" y="3261815"/>
            <a:ext cx="71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was my indexes lastly updated?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9FDD0-8C3D-4045-AA79-DAF07070A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3" y="1190762"/>
            <a:ext cx="8761236" cy="1761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3A621F-B228-49AB-9395-CE71BA1A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3" y="3941037"/>
            <a:ext cx="10751313" cy="14225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63D96F-AB14-4EA9-A474-6C63AB3ADB92}"/>
              </a:ext>
            </a:extLst>
          </p:cNvPr>
          <p:cNvSpPr/>
          <p:nvPr/>
        </p:nvSpPr>
        <p:spPr>
          <a:xfrm>
            <a:off x="403412" y="414169"/>
            <a:ext cx="11257877" cy="6078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2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F4EA7A-3602-414C-8642-170150EC829C}"/>
              </a:ext>
            </a:extLst>
          </p:cNvPr>
          <p:cNvSpPr txBox="1"/>
          <p:nvPr/>
        </p:nvSpPr>
        <p:spPr>
          <a:xfrm>
            <a:off x="2934269" y="21566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 Store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155820-6F5A-42A4-A956-87E514123355}"/>
              </a:ext>
            </a:extLst>
          </p:cNvPr>
          <p:cNvSpPr txBox="1">
            <a:spLocks/>
          </p:cNvSpPr>
          <p:nvPr/>
        </p:nvSpPr>
        <p:spPr>
          <a:xfrm>
            <a:off x="490491" y="2099764"/>
            <a:ext cx="7372676" cy="37115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b="0" dirty="0"/>
              <a:t>Captures history of query plans</a:t>
            </a:r>
          </a:p>
          <a:p>
            <a:pPr fontAlgn="auto">
              <a:spcAft>
                <a:spcPts val="0"/>
              </a:spcAft>
            </a:pPr>
            <a:r>
              <a:rPr lang="en-US" sz="2400" b="0" dirty="0"/>
              <a:t>Option to choose optimal plan</a:t>
            </a:r>
          </a:p>
          <a:p>
            <a:pPr fontAlgn="auto">
              <a:spcAft>
                <a:spcPts val="0"/>
              </a:spcAft>
            </a:pPr>
            <a:r>
              <a:rPr lang="en-US" sz="2400" b="0" dirty="0"/>
              <a:t>Enabled by default (Azure SQL database)</a:t>
            </a:r>
          </a:p>
          <a:p>
            <a:pPr fontAlgn="auto">
              <a:spcAft>
                <a:spcPts val="0"/>
              </a:spcAft>
            </a:pPr>
            <a:r>
              <a:rPr lang="en-US" sz="2400" b="0" dirty="0"/>
              <a:t>Cannot be enabled on master or </a:t>
            </a:r>
            <a:r>
              <a:rPr lang="en-US" sz="2400" b="0" dirty="0" err="1"/>
              <a:t>tempdb</a:t>
            </a:r>
            <a:endParaRPr lang="en-US" sz="2400" b="0" dirty="0"/>
          </a:p>
          <a:p>
            <a:pPr fontAlgn="auto">
              <a:spcAft>
                <a:spcPts val="0"/>
              </a:spcAft>
            </a:pPr>
            <a:endParaRPr lang="en-US" sz="2400" b="0" dirty="0"/>
          </a:p>
          <a:p>
            <a:pPr fontAlgn="auto">
              <a:spcAft>
                <a:spcPts val="0"/>
              </a:spcAft>
            </a:pPr>
            <a:endParaRPr lang="en-US" sz="24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F0A758-2588-48E4-AEF9-484D7029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50" y="1861782"/>
            <a:ext cx="4960838" cy="31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3ABF20-AD98-4EEE-8BF7-98F59BACA435}"/>
              </a:ext>
            </a:extLst>
          </p:cNvPr>
          <p:cNvSpPr/>
          <p:nvPr/>
        </p:nvSpPr>
        <p:spPr>
          <a:xfrm>
            <a:off x="6207161" y="1769632"/>
            <a:ext cx="5467387" cy="34908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4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A06DA7-93D5-4472-83BF-B401EE0CAED3}"/>
              </a:ext>
            </a:extLst>
          </p:cNvPr>
          <p:cNvSpPr txBox="1"/>
          <p:nvPr/>
        </p:nvSpPr>
        <p:spPr>
          <a:xfrm>
            <a:off x="837062" y="388541"/>
            <a:ext cx="11559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171717"/>
                </a:solidFill>
                <a:latin typeface="Segoe UI" panose="020B0502040204020203" pitchFamily="34" charset="0"/>
              </a:rPr>
              <a:t>A</a:t>
            </a:r>
            <a:r>
              <a:rPr lang="en-US" sz="480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utomatic plan correction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E8E4BE-6998-457C-93C5-B5225345C08C}"/>
              </a:ext>
            </a:extLst>
          </p:cNvPr>
          <p:cNvSpPr txBox="1">
            <a:spLocks/>
          </p:cNvSpPr>
          <p:nvPr/>
        </p:nvSpPr>
        <p:spPr>
          <a:xfrm>
            <a:off x="666983" y="2260919"/>
            <a:ext cx="10858034" cy="47146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/>
              <a:t>SQL Server 2017 and above</a:t>
            </a:r>
          </a:p>
          <a:p>
            <a:pPr fontAlgn="auto">
              <a:spcAft>
                <a:spcPts val="0"/>
              </a:spcAft>
            </a:pPr>
            <a:r>
              <a:rPr lang="en-US" b="0" dirty="0"/>
              <a:t>Continuous monitoring for plan regression</a:t>
            </a:r>
          </a:p>
          <a:p>
            <a:pPr fontAlgn="auto">
              <a:spcAft>
                <a:spcPts val="0"/>
              </a:spcAft>
            </a:pPr>
            <a:r>
              <a:rPr lang="en-US" b="0" dirty="0"/>
              <a:t>Adjust accordingly by forcing/un-forcing</a:t>
            </a:r>
          </a:p>
          <a:p>
            <a:pPr fontAlgn="auto">
              <a:spcAft>
                <a:spcPts val="0"/>
              </a:spcAft>
            </a:pPr>
            <a:r>
              <a:rPr lang="en-US" b="0" dirty="0"/>
              <a:t>Enable using T-SQL or using the Azure portal</a:t>
            </a:r>
          </a:p>
          <a:p>
            <a:pPr lvl="1" fontAlgn="auto">
              <a:spcAft>
                <a:spcPts val="0"/>
              </a:spcAft>
            </a:pPr>
            <a:endParaRPr lang="en-US" sz="2800" b="0" dirty="0"/>
          </a:p>
          <a:p>
            <a:pPr fontAlgn="auto">
              <a:spcAft>
                <a:spcPts val="0"/>
              </a:spcAft>
            </a:pPr>
            <a:endParaRPr lang="en-US" b="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b="1" dirty="0"/>
          </a:p>
          <a:p>
            <a:pPr fontAlgn="auto">
              <a:spcAft>
                <a:spcPts val="0"/>
              </a:spcAft>
            </a:pPr>
            <a:endParaRPr lang="en-US" b="0" dirty="0"/>
          </a:p>
        </p:txBody>
      </p:sp>
      <p:pic>
        <p:nvPicPr>
          <p:cNvPr id="6146" name="Picture 2" descr="White Robot Toy on Black Surface">
            <a:extLst>
              <a:ext uri="{FF2B5EF4-FFF2-40B4-BE49-F238E27FC236}">
                <a16:creationId xmlns:a16="http://schemas.microsoft.com/office/drawing/2014/main" id="{C8ECC390-A132-499D-A3BD-540EFAD4E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322" y="2260919"/>
            <a:ext cx="2811539" cy="4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78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B91C2E-46E7-49B3-A8EF-F0DD6460B9F7}"/>
              </a:ext>
            </a:extLst>
          </p:cNvPr>
          <p:cNvSpPr txBox="1"/>
          <p:nvPr/>
        </p:nvSpPr>
        <p:spPr>
          <a:xfrm>
            <a:off x="1663756" y="247560"/>
            <a:ext cx="8570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Automatic tuning- Indexes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C6A71-702D-4372-9322-94283DE09DA4}"/>
              </a:ext>
            </a:extLst>
          </p:cNvPr>
          <p:cNvSpPr txBox="1"/>
          <p:nvPr/>
        </p:nvSpPr>
        <p:spPr>
          <a:xfrm>
            <a:off x="550459" y="1728717"/>
            <a:ext cx="4218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dirty="0"/>
              <a:t>Telemetry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dirty="0"/>
              <a:t>Recommendations</a:t>
            </a:r>
          </a:p>
          <a:p>
            <a:endParaRPr lang="en-US" sz="32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8EECF-88E0-43C3-A518-235E14ABD29B}"/>
              </a:ext>
            </a:extLst>
          </p:cNvPr>
          <p:cNvSpPr txBox="1"/>
          <p:nvPr/>
        </p:nvSpPr>
        <p:spPr>
          <a:xfrm>
            <a:off x="4768850" y="6642556"/>
            <a:ext cx="85848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https://techcommunity.microsoft.com/t5/azure-database-support-blog/automating-azure-sql-db-index-and-statistics-maintenance-using/ba-p/368974</a:t>
            </a:r>
            <a:endParaRPr lang="en-US" sz="800" i="1" dirty="0"/>
          </a:p>
          <a:p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7E0A1-7879-4379-BCF1-7B7738DF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0" y="1426783"/>
            <a:ext cx="7202891" cy="42656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0088B1-39C5-446B-B659-46B5AC30550B}"/>
              </a:ext>
            </a:extLst>
          </p:cNvPr>
          <p:cNvSpPr/>
          <p:nvPr/>
        </p:nvSpPr>
        <p:spPr>
          <a:xfrm>
            <a:off x="4438649" y="1426782"/>
            <a:ext cx="7335596" cy="47319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2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4F5CB2-1442-4A29-BF79-8344B53A75DF}"/>
              </a:ext>
            </a:extLst>
          </p:cNvPr>
          <p:cNvSpPr/>
          <p:nvPr/>
        </p:nvSpPr>
        <p:spPr>
          <a:xfrm>
            <a:off x="552893" y="85060"/>
            <a:ext cx="11121656" cy="66021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9BA20-77D2-42B2-8BAF-30ABBC5A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08" y="238783"/>
            <a:ext cx="10063584" cy="63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5D5D01-53BC-43C8-B52F-5472E88D542B}"/>
              </a:ext>
            </a:extLst>
          </p:cNvPr>
          <p:cNvSpPr txBox="1"/>
          <p:nvPr/>
        </p:nvSpPr>
        <p:spPr>
          <a:xfrm>
            <a:off x="7347098" y="6687238"/>
            <a:ext cx="49441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/>
              <a:t>https://docs.microsoft.com/en-us/learn/modules/azure-sql-performance/9-intelligent-performance</a:t>
            </a:r>
          </a:p>
        </p:txBody>
      </p:sp>
    </p:spTree>
    <p:extLst>
      <p:ext uri="{BB962C8B-B14F-4D97-AF65-F5344CB8AC3E}">
        <p14:creationId xmlns:p14="http://schemas.microsoft.com/office/powerpoint/2010/main" val="9031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1CAA7D-128D-4C5E-9E4A-B058C766B5F0}"/>
              </a:ext>
            </a:extLst>
          </p:cNvPr>
          <p:cNvSpPr txBox="1"/>
          <p:nvPr/>
        </p:nvSpPr>
        <p:spPr>
          <a:xfrm>
            <a:off x="7316892" y="6679635"/>
            <a:ext cx="67287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/>
              <a:t>https://docs.microsoft.com/en-us/learn/modules/azure-sql-performance/9-intelligent-performance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B35123-1B48-412D-852F-08FB9B2E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0" y="219202"/>
            <a:ext cx="9523315" cy="610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BEF9DB-BD6D-4B48-B9CD-1DDD41764823}"/>
              </a:ext>
            </a:extLst>
          </p:cNvPr>
          <p:cNvSpPr/>
          <p:nvPr/>
        </p:nvSpPr>
        <p:spPr>
          <a:xfrm>
            <a:off x="552893" y="85060"/>
            <a:ext cx="11121656" cy="66021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22005-A9CB-48CF-B564-3B1A1B02D62A}"/>
              </a:ext>
            </a:extLst>
          </p:cNvPr>
          <p:cNvSpPr txBox="1"/>
          <p:nvPr/>
        </p:nvSpPr>
        <p:spPr>
          <a:xfrm>
            <a:off x="3539266" y="1565238"/>
            <a:ext cx="1893346" cy="14576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1CAA7D-128D-4C5E-9E4A-B058C766B5F0}"/>
              </a:ext>
            </a:extLst>
          </p:cNvPr>
          <p:cNvSpPr txBox="1"/>
          <p:nvPr/>
        </p:nvSpPr>
        <p:spPr>
          <a:xfrm>
            <a:off x="7175351" y="6547739"/>
            <a:ext cx="4900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i="1" dirty="0">
                <a:latin typeface="IBM Plex Sans" panose="020B0503050203000203" pitchFamily="34" charset="0"/>
              </a:rPr>
              <a:t>https://docs.microsoft.com/en-us/learn/modules/azure-sql-performance/9-intelligent-performance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871687D-FE82-4768-AA16-B36A933EC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02" y="590670"/>
            <a:ext cx="9481201" cy="52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3ED8A0-DC1D-4969-8D3F-75B8D660CE62}"/>
              </a:ext>
            </a:extLst>
          </p:cNvPr>
          <p:cNvSpPr/>
          <p:nvPr/>
        </p:nvSpPr>
        <p:spPr>
          <a:xfrm>
            <a:off x="481945" y="398032"/>
            <a:ext cx="11228107" cy="58692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6B036-2DE2-4F82-AB32-4F742CE680F2}"/>
              </a:ext>
            </a:extLst>
          </p:cNvPr>
          <p:cNvSpPr txBox="1"/>
          <p:nvPr/>
        </p:nvSpPr>
        <p:spPr>
          <a:xfrm>
            <a:off x="3662980" y="2312894"/>
            <a:ext cx="7218380" cy="3550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8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1CAA7D-128D-4C5E-9E4A-B058C766B5F0}"/>
              </a:ext>
            </a:extLst>
          </p:cNvPr>
          <p:cNvSpPr txBox="1"/>
          <p:nvPr/>
        </p:nvSpPr>
        <p:spPr>
          <a:xfrm>
            <a:off x="6390042" y="6443830"/>
            <a:ext cx="54493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i="1" dirty="0">
                <a:latin typeface="IBM Plex Sans" panose="020B0503050203000203" pitchFamily="34" charset="0"/>
              </a:rPr>
              <a:t>https://docs.microsoft.com/en-us/learn/modules/azure-sql-performance/9-intelligent-performance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C8EC7AC-3B68-4DA0-8FCD-4419A27A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80193"/>
            <a:ext cx="10385036" cy="55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8E3FBB-20C0-4EED-897B-51F541CFC920}"/>
              </a:ext>
            </a:extLst>
          </p:cNvPr>
          <p:cNvSpPr/>
          <p:nvPr/>
        </p:nvSpPr>
        <p:spPr>
          <a:xfrm>
            <a:off x="489473" y="85060"/>
            <a:ext cx="11185076" cy="60575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518EF-9DD0-4649-8BD0-999C186CC01E}"/>
              </a:ext>
            </a:extLst>
          </p:cNvPr>
          <p:cNvSpPr txBox="1"/>
          <p:nvPr/>
        </p:nvSpPr>
        <p:spPr>
          <a:xfrm>
            <a:off x="1097280" y="3087445"/>
            <a:ext cx="5550946" cy="23344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9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oft Logo and symbol, meaning, history, PNG, brand">
            <a:extLst>
              <a:ext uri="{FF2B5EF4-FFF2-40B4-BE49-F238E27FC236}">
                <a16:creationId xmlns:a16="http://schemas.microsoft.com/office/drawing/2014/main" id="{40EEE6B6-B804-924F-33C0-0965F6035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062163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erprise DNA | Knowledge Base">
            <a:extLst>
              <a:ext uri="{FF2B5EF4-FFF2-40B4-BE49-F238E27FC236}">
                <a16:creationId xmlns:a16="http://schemas.microsoft.com/office/drawing/2014/main" id="{34EDE5F9-DED9-FE2E-8CFD-30886172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5000624"/>
            <a:ext cx="4875609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ireh Computer Solutions Ent | LinkedIn">
            <a:extLst>
              <a:ext uri="{FF2B5EF4-FFF2-40B4-BE49-F238E27FC236}">
                <a16:creationId xmlns:a16="http://schemas.microsoft.com/office/drawing/2014/main" id="{59189380-7D9F-7C85-EC92-FA448F46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1581150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F46230F-CB9A-33D4-E6D5-A25E61E178DF}"/>
              </a:ext>
            </a:extLst>
          </p:cNvPr>
          <p:cNvSpPr txBox="1">
            <a:spLocks/>
          </p:cNvSpPr>
          <p:nvPr/>
        </p:nvSpPr>
        <p:spPr>
          <a:xfrm>
            <a:off x="161925" y="79376"/>
            <a:ext cx="11763375" cy="911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itchFamily="34" charset="0"/>
                <a:ea typeface="+mj-ea"/>
                <a:cs typeface="+mj-cs"/>
              </a:rPr>
              <a:t>Our </a:t>
            </a: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" pitchFamily="34" charset="0"/>
                <a:ea typeface="+mj-ea"/>
                <a:cs typeface="+mj-cs"/>
              </a:rPr>
              <a:t>Partners</a:t>
            </a:r>
          </a:p>
        </p:txBody>
      </p:sp>
    </p:spTree>
    <p:extLst>
      <p:ext uri="{BB962C8B-B14F-4D97-AF65-F5344CB8AC3E}">
        <p14:creationId xmlns:p14="http://schemas.microsoft.com/office/powerpoint/2010/main" val="207887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74FC3-8F79-464A-9637-4863F8EC524E}"/>
              </a:ext>
            </a:extLst>
          </p:cNvPr>
          <p:cNvSpPr txBox="1"/>
          <p:nvPr/>
        </p:nvSpPr>
        <p:spPr>
          <a:xfrm>
            <a:off x="484096" y="2582266"/>
            <a:ext cx="5217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Query performance Insight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165A241B-51A5-4711-8C97-1346EE5A4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1047"/>
            <a:ext cx="5260103" cy="35058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1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B2057-C519-492B-9A9F-440F8DCE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88" y="822359"/>
            <a:ext cx="10845038" cy="5607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FA7F0-8976-485C-AB17-6C92A8E97222}"/>
              </a:ext>
            </a:extLst>
          </p:cNvPr>
          <p:cNvSpPr txBox="1"/>
          <p:nvPr/>
        </p:nvSpPr>
        <p:spPr>
          <a:xfrm>
            <a:off x="774788" y="3543120"/>
            <a:ext cx="1819701" cy="2547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05E7E-A3AB-4BFC-A1D4-AAED0D3AFA2E}"/>
              </a:ext>
            </a:extLst>
          </p:cNvPr>
          <p:cNvSpPr/>
          <p:nvPr/>
        </p:nvSpPr>
        <p:spPr>
          <a:xfrm>
            <a:off x="505609" y="564776"/>
            <a:ext cx="11168940" cy="6122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F4A07-BA43-4EDA-AA70-5F06669BF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842" y="55946"/>
            <a:ext cx="1036476" cy="2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8973D-A6AD-42CD-A2B9-45980E1B4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86" y="575327"/>
            <a:ext cx="8023369" cy="60868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81F73B-F108-4E94-8B3B-B5799656A53E}"/>
              </a:ext>
            </a:extLst>
          </p:cNvPr>
          <p:cNvSpPr/>
          <p:nvPr/>
        </p:nvSpPr>
        <p:spPr>
          <a:xfrm>
            <a:off x="1893345" y="509090"/>
            <a:ext cx="8595361" cy="6219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3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FB19C-A11D-7A0F-287C-5487D286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99" y="302559"/>
            <a:ext cx="7202805" cy="63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7A81A-BA2A-3F4E-1295-47C70CA69DE3}"/>
              </a:ext>
            </a:extLst>
          </p:cNvPr>
          <p:cNvSpPr txBox="1"/>
          <p:nvPr/>
        </p:nvSpPr>
        <p:spPr>
          <a:xfrm>
            <a:off x="1008668" y="419493"/>
            <a:ext cx="9964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When do you call it as performance?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848D5-C0F3-A74B-F961-A83F5FE921D7}"/>
              </a:ext>
            </a:extLst>
          </p:cNvPr>
          <p:cNvSpPr txBox="1"/>
          <p:nvPr/>
        </p:nvSpPr>
        <p:spPr>
          <a:xfrm>
            <a:off x="1048407" y="3109749"/>
            <a:ext cx="910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queries are running faster, right?</a:t>
            </a:r>
          </a:p>
        </p:txBody>
      </p:sp>
    </p:spTree>
    <p:extLst>
      <p:ext uri="{BB962C8B-B14F-4D97-AF65-F5344CB8AC3E}">
        <p14:creationId xmlns:p14="http://schemas.microsoft.com/office/powerpoint/2010/main" val="70995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7A81A-BA2A-3F4E-1295-47C70CA69DE3}"/>
              </a:ext>
            </a:extLst>
          </p:cNvPr>
          <p:cNvSpPr txBox="1"/>
          <p:nvPr/>
        </p:nvSpPr>
        <p:spPr>
          <a:xfrm>
            <a:off x="1008668" y="419493"/>
            <a:ext cx="9964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When do you call it as slow performance?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848D5-C0F3-A74B-F961-A83F5FE921D7}"/>
              </a:ext>
            </a:extLst>
          </p:cNvPr>
          <p:cNvSpPr txBox="1"/>
          <p:nvPr/>
        </p:nvSpPr>
        <p:spPr>
          <a:xfrm>
            <a:off x="1048407" y="3109749"/>
            <a:ext cx="9100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users complain and when you receive non-stop calls to service desk!</a:t>
            </a:r>
          </a:p>
        </p:txBody>
      </p:sp>
    </p:spTree>
    <p:extLst>
      <p:ext uri="{BB962C8B-B14F-4D97-AF65-F5344CB8AC3E}">
        <p14:creationId xmlns:p14="http://schemas.microsoft.com/office/powerpoint/2010/main" val="278837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7A81A-BA2A-3F4E-1295-47C70CA69DE3}"/>
              </a:ext>
            </a:extLst>
          </p:cNvPr>
          <p:cNvSpPr txBox="1"/>
          <p:nvPr/>
        </p:nvSpPr>
        <p:spPr>
          <a:xfrm>
            <a:off x="1008668" y="419493"/>
            <a:ext cx="9964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What factors are important?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848D5-C0F3-A74B-F961-A83F5FE921D7}"/>
              </a:ext>
            </a:extLst>
          </p:cNvPr>
          <p:cNvSpPr txBox="1"/>
          <p:nvPr/>
        </p:nvSpPr>
        <p:spPr>
          <a:xfrm>
            <a:off x="595148" y="1529255"/>
            <a:ext cx="91006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Performance Capabilities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Max Capacities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Indexes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In-Memory OLTP/Partitions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Intelligent Performance</a:t>
            </a:r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7230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BC4BF-6F78-4C7E-A2D3-BEC0412C37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2241580"/>
              </p:ext>
            </p:extLst>
          </p:nvPr>
        </p:nvGraphicFramePr>
        <p:xfrm>
          <a:off x="225350" y="169012"/>
          <a:ext cx="11830864" cy="65710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7716">
                  <a:extLst>
                    <a:ext uri="{9D8B030D-6E8A-4147-A177-3AD203B41FA5}">
                      <a16:colId xmlns:a16="http://schemas.microsoft.com/office/drawing/2014/main" val="82064840"/>
                    </a:ext>
                  </a:extLst>
                </a:gridCol>
                <a:gridCol w="2957716">
                  <a:extLst>
                    <a:ext uri="{9D8B030D-6E8A-4147-A177-3AD203B41FA5}">
                      <a16:colId xmlns:a16="http://schemas.microsoft.com/office/drawing/2014/main" val="1732087584"/>
                    </a:ext>
                  </a:extLst>
                </a:gridCol>
                <a:gridCol w="2957716">
                  <a:extLst>
                    <a:ext uri="{9D8B030D-6E8A-4147-A177-3AD203B41FA5}">
                      <a16:colId xmlns:a16="http://schemas.microsoft.com/office/drawing/2014/main" val="3310136655"/>
                    </a:ext>
                  </a:extLst>
                </a:gridCol>
                <a:gridCol w="2957716">
                  <a:extLst>
                    <a:ext uri="{9D8B030D-6E8A-4147-A177-3AD203B41FA5}">
                      <a16:colId xmlns:a16="http://schemas.microsoft.com/office/drawing/2014/main" val="1829742902"/>
                    </a:ext>
                  </a:extLst>
                </a:gridCol>
              </a:tblGrid>
              <a:tr h="4213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Service Tier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General purpose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Business critical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Hyperscale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928343"/>
                  </a:ext>
                </a:extLst>
              </a:tr>
              <a:tr h="7271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Purpose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Trebuchet MS" panose="020B0603020202020204" pitchFamily="34" charset="0"/>
                        </a:rPr>
                        <a:t>General workloads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Low latency workloads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OLTP, large databases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028300"/>
                  </a:ext>
                </a:extLst>
              </a:tr>
              <a:tr h="9316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Compute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80 </a:t>
                      </a: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vCores</a:t>
                      </a:r>
                      <a:endParaRPr lang="en-US">
                        <a:latin typeface="Trebuchet MS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80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vCores</a:t>
                      </a:r>
                      <a:endParaRPr lang="en-US" dirty="0">
                        <a:latin typeface="Trebuchet MS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80 </a:t>
                      </a: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vCores</a:t>
                      </a:r>
                      <a:endParaRPr lang="en-US">
                        <a:latin typeface="Trebuchet MS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105105"/>
                  </a:ext>
                </a:extLst>
              </a:tr>
              <a:tr h="7777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Storage type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Remote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5 GB – 4 TB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Local SSD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5 GB – 4 TB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Local SSD cache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Up to 100 TB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63581"/>
                  </a:ext>
                </a:extLst>
              </a:tr>
              <a:tr h="10665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Backups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Trebuchet MS" panose="020B0603020202020204" pitchFamily="34" charset="0"/>
                        </a:rPr>
                        <a:t>1 to 35 days (7 as Default)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1 to 35 days (7 as Default)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>
                        <a:latin typeface="Trebuchet MS"/>
                      </a:endParaRP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rebuchet MS"/>
                        </a:rPr>
                        <a:t>1 to 35 days (7 as Default)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>
                        <a:latin typeface="Trebuchet MS" panose="020B0603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30544"/>
                  </a:ext>
                </a:extLst>
              </a:tr>
              <a:tr h="11394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Availability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 replica, no Read Scale-out, zone-redundant HA (preview), no local cache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3 replicas, 1 Read Scale-out, zone-redundant HA, full local storage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Multiple replicas, up to 4 Read Scale-out, zone-redundant HA (preview), partial local cache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950468"/>
                  </a:ext>
                </a:extLst>
              </a:tr>
              <a:tr h="4213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In-memory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Not supported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Supported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Not supported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902538"/>
                  </a:ext>
                </a:extLst>
              </a:tr>
              <a:tr h="8764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IOPS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500 per </a:t>
                      </a: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vCore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 with max 7,000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5,000 with max 200,000</a:t>
                      </a:r>
                      <a:endParaRPr lang="en-US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Multi-tiered architecture Effective IOPS will depend on the workload</a:t>
                      </a:r>
                      <a:endParaRPr lang="en-US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2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6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7A81A-BA2A-3F4E-1295-47C70CA69DE3}"/>
              </a:ext>
            </a:extLst>
          </p:cNvPr>
          <p:cNvSpPr txBox="1"/>
          <p:nvPr/>
        </p:nvSpPr>
        <p:spPr>
          <a:xfrm>
            <a:off x="1008668" y="419493"/>
            <a:ext cx="9964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What factors are important?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848D5-C0F3-A74B-F961-A83F5FE921D7}"/>
              </a:ext>
            </a:extLst>
          </p:cNvPr>
          <p:cNvSpPr txBox="1"/>
          <p:nvPr/>
        </p:nvSpPr>
        <p:spPr>
          <a:xfrm>
            <a:off x="161598" y="1518744"/>
            <a:ext cx="388225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Tempdb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Size, number and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Local SSD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Azure SQL - 16 files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E47DA-7542-DE54-8877-250D0C573AED}"/>
              </a:ext>
            </a:extLst>
          </p:cNvPr>
          <p:cNvSpPr txBox="1"/>
          <p:nvPr/>
        </p:nvSpPr>
        <p:spPr>
          <a:xfrm>
            <a:off x="4185745" y="1521371"/>
            <a:ext cx="388225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a typeface="Roboto" panose="02000000000000000000" pitchFamily="2" charset="0"/>
              </a:rPr>
              <a:t>Database Configuration/ MAX DOP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</a:rPr>
              <a:t>ALTER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</a:rPr>
              <a:t>ALTER DATABASE SCOPED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</a:rPr>
              <a:t>Full recovery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</a:rPr>
              <a:t>MAX DOP - used as query hints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0E717-F88C-EE55-F3D5-2F9BE70E8A38}"/>
              </a:ext>
            </a:extLst>
          </p:cNvPr>
          <p:cNvSpPr txBox="1"/>
          <p:nvPr/>
        </p:nvSpPr>
        <p:spPr>
          <a:xfrm>
            <a:off x="8190185" y="1517356"/>
            <a:ext cx="3840217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a typeface="Roboto" panose="02000000000000000000" pitchFamily="2" charset="0"/>
              </a:rPr>
              <a:t>Files and Filegroups</a:t>
            </a:r>
          </a:p>
          <a:p>
            <a:pPr algn="ctr"/>
            <a:endParaRPr lang="en-US" sz="2800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Add and change file sizes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User defined filegroup available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14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0767DB-68E7-43C9-98C4-9D3D4C98CC19}"/>
              </a:ext>
            </a:extLst>
          </p:cNvPr>
          <p:cNvSpPr/>
          <p:nvPr/>
        </p:nvSpPr>
        <p:spPr>
          <a:xfrm>
            <a:off x="1406529" y="2473644"/>
            <a:ext cx="3420652" cy="829730"/>
          </a:xfrm>
          <a:prstGeom prst="rect">
            <a:avLst/>
          </a:prstGeom>
          <a:solidFill>
            <a:srgbClr val="ED90F4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Maintaining Indexes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B57A77-D409-47C7-8005-A14AEC4950E9}"/>
              </a:ext>
            </a:extLst>
          </p:cNvPr>
          <p:cNvSpPr/>
          <p:nvPr/>
        </p:nvSpPr>
        <p:spPr>
          <a:xfrm>
            <a:off x="6971483" y="2423834"/>
            <a:ext cx="3435184" cy="829730"/>
          </a:xfrm>
          <a:prstGeom prst="rect">
            <a:avLst/>
          </a:prstGeom>
          <a:solidFill>
            <a:srgbClr val="ED90F4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Maintaining 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41EC8-B0AA-4277-91E7-E960D4C37114}"/>
              </a:ext>
            </a:extLst>
          </p:cNvPr>
          <p:cNvSpPr txBox="1"/>
          <p:nvPr/>
        </p:nvSpPr>
        <p:spPr>
          <a:xfrm>
            <a:off x="2593075" y="86166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Maintaining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295029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635</Words>
  <Application>Microsoft Office PowerPoint</Application>
  <PresentationFormat>Widescreen</PresentationFormat>
  <Paragraphs>143</Paragraphs>
  <Slides>33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IBM Plex Sans</vt:lpstr>
      <vt:lpstr>Lucida Sans</vt:lpstr>
      <vt:lpstr>Roboto</vt:lpstr>
      <vt:lpstr>Segoe UI</vt:lpstr>
      <vt:lpstr>Trebuchet MS</vt:lpstr>
      <vt:lpstr>Office Theme</vt:lpstr>
      <vt:lpstr>Optimize Azure  Data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Ayodeji Folarin</dc:creator>
  <cp:lastModifiedBy>Deepthi Reddy</cp:lastModifiedBy>
  <cp:revision>7</cp:revision>
  <dcterms:created xsi:type="dcterms:W3CDTF">2022-06-23T23:02:02Z</dcterms:created>
  <dcterms:modified xsi:type="dcterms:W3CDTF">2022-08-20T15:00:57Z</dcterms:modified>
</cp:coreProperties>
</file>